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89" r:id="rId3"/>
    <p:sldId id="307" r:id="rId4"/>
    <p:sldId id="324" r:id="rId5"/>
    <p:sldId id="308" r:id="rId6"/>
    <p:sldId id="326" r:id="rId7"/>
    <p:sldId id="325" r:id="rId8"/>
    <p:sldId id="309" r:id="rId9"/>
    <p:sldId id="310" r:id="rId10"/>
    <p:sldId id="312" r:id="rId11"/>
    <p:sldId id="315" r:id="rId12"/>
    <p:sldId id="313" r:id="rId13"/>
    <p:sldId id="314" r:id="rId14"/>
    <p:sldId id="320" r:id="rId15"/>
    <p:sldId id="321" r:id="rId16"/>
    <p:sldId id="311" r:id="rId17"/>
    <p:sldId id="316" r:id="rId18"/>
    <p:sldId id="317" r:id="rId19"/>
    <p:sldId id="318" r:id="rId20"/>
    <p:sldId id="319" r:id="rId21"/>
    <p:sldId id="322" r:id="rId22"/>
    <p:sldId id="323" r:id="rId23"/>
    <p:sldId id="271"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Raleway" pitchFamily="2" charset="-52"/>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300" autoAdjust="0"/>
  </p:normalViewPr>
  <p:slideViewPr>
    <p:cSldViewPr snapToGrid="0">
      <p:cViewPr varScale="1">
        <p:scale>
          <a:sx n="143" d="100"/>
          <a:sy n="143" d="100"/>
        </p:scale>
        <p:origin x="66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00773438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07941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49577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t>
            </a:r>
            <a:r>
              <a:rPr lang="en-US" dirty="0" err="1"/>
              <a:t>parallelise</a:t>
            </a:r>
            <a:r>
              <a:rPr lang="en-US" dirty="0"/>
              <a:t> the work you do in a stream in a couple of ways. Firstly you can get a parallel stream directly from your source by calling the </a:t>
            </a:r>
            <a:r>
              <a:rPr lang="en-US" i="1" dirty="0" err="1"/>
              <a:t>parallelStream</a:t>
            </a:r>
            <a:r>
              <a:rPr lang="en-US" i="1" dirty="0"/>
              <a:t>()</a:t>
            </a:r>
            <a:r>
              <a:rPr lang="en-US" dirty="0"/>
              <a:t> method directly, or you can call an intermediate operation on an existing stream which spawns off threads and executes further operations in parallel. One important thing to note is that parallel streams achieve parallelism through threads using the existing common </a:t>
            </a:r>
            <a:r>
              <a:rPr lang="en-US" dirty="0" err="1"/>
              <a:t>ForkJoinPool</a:t>
            </a:r>
            <a:r>
              <a:rPr lang="en-US" dirty="0"/>
              <a:t>. Using parallel streams can cause concurrency issues depending on what you’re doing in your stream as well.</a:t>
            </a:r>
          </a:p>
        </p:txBody>
      </p:sp>
    </p:spTree>
    <p:extLst>
      <p:ext uri="{BB962C8B-B14F-4D97-AF65-F5344CB8AC3E}">
        <p14:creationId xmlns:p14="http://schemas.microsoft.com/office/powerpoint/2010/main" val="208715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2686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84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2455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4358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7722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2477724" y="415650"/>
            <a:ext cx="6244199" cy="0"/>
          </a:xfrm>
          <a:prstGeom prst="straightConnector1">
            <a:avLst/>
          </a:prstGeom>
          <a:noFill/>
          <a:ln w="38100" cap="flat" cmpd="sng">
            <a:solidFill>
              <a:schemeClr val="lt1"/>
            </a:solidFill>
            <a:prstDash val="solid"/>
            <a:round/>
            <a:headEnd type="none" w="med" len="med"/>
            <a:tailEnd type="none" w="med" len="med"/>
          </a:ln>
        </p:spPr>
      </p:cxnSp>
      <p:cxnSp>
        <p:nvCxnSpPr>
          <p:cNvPr id="11" name="Shape 11"/>
          <p:cNvCxnSpPr/>
          <p:nvPr/>
        </p:nvCxnSpPr>
        <p:spPr>
          <a:xfrm>
            <a:off x="2477724" y="4740000"/>
            <a:ext cx="6244199" cy="0"/>
          </a:xfrm>
          <a:prstGeom prst="straightConnector1">
            <a:avLst/>
          </a:prstGeom>
          <a:noFill/>
          <a:ln w="19050" cap="flat" cmpd="sng">
            <a:solidFill>
              <a:schemeClr val="lt1"/>
            </a:solidFill>
            <a:prstDash val="solid"/>
            <a:round/>
            <a:headEnd type="none" w="med" len="med"/>
            <a:tailEnd type="none" w="med" len="med"/>
          </a:ln>
        </p:spPr>
      </p:cxnSp>
      <p:cxnSp>
        <p:nvCxnSpPr>
          <p:cNvPr id="12" name="Shape 12"/>
          <p:cNvCxnSpPr/>
          <p:nvPr/>
        </p:nvCxnSpPr>
        <p:spPr>
          <a:xfrm>
            <a:off x="425198" y="415650"/>
            <a:ext cx="183299" cy="0"/>
          </a:xfrm>
          <a:prstGeom prst="straightConnector1">
            <a:avLst/>
          </a:prstGeom>
          <a:noFill/>
          <a:ln w="19050" cap="flat" cmpd="sng">
            <a:solidFill>
              <a:schemeClr val="lt1"/>
            </a:solidFill>
            <a:prstDash val="solid"/>
            <a:round/>
            <a:headEnd type="none" w="med" len="med"/>
            <a:tailEnd type="none" w="med" len="med"/>
          </a:ln>
        </p:spPr>
      </p:cxnSp>
      <p:sp>
        <p:nvSpPr>
          <p:cNvPr id="13" name="Shape 13"/>
          <p:cNvSpPr txBox="1">
            <a:spLocks noGrp="1"/>
          </p:cNvSpPr>
          <p:nvPr>
            <p:ph type="ctrTitle"/>
          </p:nvPr>
        </p:nvSpPr>
        <p:spPr>
          <a:xfrm>
            <a:off x="2371725" y="630225"/>
            <a:ext cx="6331500" cy="1541999"/>
          </a:xfrm>
          <a:prstGeom prst="rect">
            <a:avLst/>
          </a:prstGeom>
        </p:spPr>
        <p:txBody>
          <a:bodyPr lIns="91425" tIns="91425" rIns="91425" bIns="91425" anchor="t"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14" name="Shape 14"/>
          <p:cNvSpPr txBox="1">
            <a:spLocks noGrp="1"/>
          </p:cNvSpPr>
          <p:nvPr>
            <p:ph type="subTitle" idx="1"/>
          </p:nvPr>
        </p:nvSpPr>
        <p:spPr>
          <a:xfrm>
            <a:off x="2390266" y="3238450"/>
            <a:ext cx="6331500" cy="1241699"/>
          </a:xfrm>
          <a:prstGeom prst="rect">
            <a:avLst/>
          </a:prstGeom>
        </p:spPr>
        <p:txBody>
          <a:bodyPr lIns="91425" tIns="91425" rIns="91425" bIns="91425" anchor="b" anchorCtr="0"/>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5" name="Shape 15"/>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6"/>
        <p:cNvGrpSpPr/>
        <p:nvPr/>
      </p:nvGrpSpPr>
      <p:grpSpPr>
        <a:xfrm>
          <a:off x="0" y="0"/>
          <a:ext cx="0" cy="0"/>
          <a:chOff x="0" y="0"/>
          <a:chExt cx="0" cy="0"/>
        </a:xfrm>
      </p:grpSpPr>
      <p:cxnSp>
        <p:nvCxnSpPr>
          <p:cNvPr id="17" name="Shape 17"/>
          <p:cNvCxnSpPr/>
          <p:nvPr/>
        </p:nvCxnSpPr>
        <p:spPr>
          <a:xfrm>
            <a:off x="425200" y="415650"/>
            <a:ext cx="8296799" cy="0"/>
          </a:xfrm>
          <a:prstGeom prst="straightConnector1">
            <a:avLst/>
          </a:prstGeom>
          <a:noFill/>
          <a:ln w="38100" cap="flat" cmpd="sng">
            <a:solidFill>
              <a:schemeClr val="lt1"/>
            </a:solidFill>
            <a:prstDash val="solid"/>
            <a:round/>
            <a:headEnd type="none" w="med" len="med"/>
            <a:tailEnd type="none" w="med" len="med"/>
          </a:ln>
        </p:spPr>
      </p:cxnSp>
      <p:cxnSp>
        <p:nvCxnSpPr>
          <p:cNvPr id="18" name="Shape 18"/>
          <p:cNvCxnSpPr/>
          <p:nvPr/>
        </p:nvCxnSpPr>
        <p:spPr>
          <a:xfrm>
            <a:off x="425200" y="4740000"/>
            <a:ext cx="8296799" cy="0"/>
          </a:xfrm>
          <a:prstGeom prst="straightConnector1">
            <a:avLst/>
          </a:prstGeom>
          <a:noFill/>
          <a:ln w="19050" cap="flat" cmpd="sng">
            <a:solidFill>
              <a:schemeClr val="lt1"/>
            </a:solidFill>
            <a:prstDash val="solid"/>
            <a:round/>
            <a:headEnd type="none" w="med" len="med"/>
            <a:tailEnd type="none" w="med" len="med"/>
          </a:ln>
        </p:spPr>
      </p:cxnSp>
      <p:sp>
        <p:nvSpPr>
          <p:cNvPr id="19" name="Shape 19"/>
          <p:cNvSpPr txBox="1">
            <a:spLocks noGrp="1"/>
          </p:cNvSpPr>
          <p:nvPr>
            <p:ph type="title"/>
          </p:nvPr>
        </p:nvSpPr>
        <p:spPr>
          <a:xfrm>
            <a:off x="406425" y="1806825"/>
            <a:ext cx="8296799" cy="1541999"/>
          </a:xfrm>
          <a:prstGeom prst="rect">
            <a:avLst/>
          </a:prstGeom>
        </p:spPr>
        <p:txBody>
          <a:bodyPr lIns="91425" tIns="91425" rIns="91425" bIns="91425" anchor="ctr" anchorCtr="0"/>
          <a:lstStyle>
            <a:lvl1pPr lvl="0" algn="ctr" rtl="0">
              <a:spcBef>
                <a:spcPts val="0"/>
              </a:spcBef>
              <a:buClr>
                <a:schemeClr val="lt1"/>
              </a:buClr>
              <a:buSzPct val="100000"/>
              <a:defRPr sz="4800">
                <a:solidFill>
                  <a:schemeClr val="lt1"/>
                </a:solidFill>
              </a:defRPr>
            </a:lvl1pPr>
            <a:lvl2pPr lvl="1" algn="ctr" rtl="0">
              <a:spcBef>
                <a:spcPts val="0"/>
              </a:spcBef>
              <a:buClr>
                <a:schemeClr val="lt1"/>
              </a:buClr>
              <a:buSzPct val="100000"/>
              <a:defRPr sz="4800">
                <a:solidFill>
                  <a:schemeClr val="lt1"/>
                </a:solidFill>
              </a:defRPr>
            </a:lvl2pPr>
            <a:lvl3pPr lvl="2" algn="ctr" rtl="0">
              <a:spcBef>
                <a:spcPts val="0"/>
              </a:spcBef>
              <a:buClr>
                <a:schemeClr val="lt1"/>
              </a:buClr>
              <a:buSzPct val="100000"/>
              <a:defRPr sz="4800">
                <a:solidFill>
                  <a:schemeClr val="lt1"/>
                </a:solidFill>
              </a:defRPr>
            </a:lvl3pPr>
            <a:lvl4pPr lvl="3" algn="ctr" rtl="0">
              <a:spcBef>
                <a:spcPts val="0"/>
              </a:spcBef>
              <a:buClr>
                <a:schemeClr val="lt1"/>
              </a:buClr>
              <a:buSzPct val="100000"/>
              <a:defRPr sz="4800">
                <a:solidFill>
                  <a:schemeClr val="lt1"/>
                </a:solidFill>
              </a:defRPr>
            </a:lvl4pPr>
            <a:lvl5pPr lvl="4" algn="ctr" rtl="0">
              <a:spcBef>
                <a:spcPts val="0"/>
              </a:spcBef>
              <a:buClr>
                <a:schemeClr val="lt1"/>
              </a:buClr>
              <a:buSzPct val="100000"/>
              <a:defRPr sz="4800">
                <a:solidFill>
                  <a:schemeClr val="lt1"/>
                </a:solidFill>
              </a:defRPr>
            </a:lvl5pPr>
            <a:lvl6pPr lvl="5" algn="ctr" rtl="0">
              <a:spcBef>
                <a:spcPts val="0"/>
              </a:spcBef>
              <a:buClr>
                <a:schemeClr val="lt1"/>
              </a:buClr>
              <a:buSzPct val="100000"/>
              <a:defRPr sz="4800">
                <a:solidFill>
                  <a:schemeClr val="lt1"/>
                </a:solidFill>
              </a:defRPr>
            </a:lvl6pPr>
            <a:lvl7pPr lvl="6" algn="ctr" rtl="0">
              <a:spcBef>
                <a:spcPts val="0"/>
              </a:spcBef>
              <a:buClr>
                <a:schemeClr val="lt1"/>
              </a:buClr>
              <a:buSzPct val="100000"/>
              <a:defRPr sz="4800">
                <a:solidFill>
                  <a:schemeClr val="lt1"/>
                </a:solidFill>
              </a:defRPr>
            </a:lvl7pPr>
            <a:lvl8pPr lvl="7" algn="ctr" rtl="0">
              <a:spcBef>
                <a:spcPts val="0"/>
              </a:spcBef>
              <a:buClr>
                <a:schemeClr val="lt1"/>
              </a:buClr>
              <a:buSzPct val="100000"/>
              <a:defRPr sz="4800">
                <a:solidFill>
                  <a:schemeClr val="lt1"/>
                </a:solidFill>
              </a:defRPr>
            </a:lvl8pPr>
            <a:lvl9pPr lvl="8" algn="ctr" rtl="0">
              <a:spcBef>
                <a:spcPts val="0"/>
              </a:spcBef>
              <a:buClr>
                <a:schemeClr val="lt1"/>
              </a:buClr>
              <a:buSzPct val="100000"/>
              <a:defRPr sz="4800">
                <a:solidFill>
                  <a:schemeClr val="lt1"/>
                </a:solidFill>
              </a:defRPr>
            </a:lvl9pPr>
          </a:lstStyle>
          <a:p>
            <a:endParaRPr/>
          </a:p>
        </p:txBody>
      </p:sp>
      <p:sp>
        <p:nvSpPr>
          <p:cNvPr id="20" name="Shape 20"/>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03300" y="411575"/>
            <a:ext cx="8520599" cy="639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9"/>
        <p:cNvGrpSpPr/>
        <p:nvPr/>
      </p:nvGrpSpPr>
      <p:grpSpPr>
        <a:xfrm>
          <a:off x="0" y="0"/>
          <a:ext cx="0" cy="0"/>
          <a:chOff x="0" y="0"/>
          <a:chExt cx="0" cy="0"/>
        </a:xfrm>
      </p:grpSpPr>
      <p:cxnSp>
        <p:nvCxnSpPr>
          <p:cNvPr id="40" name="Shape 40"/>
          <p:cNvCxnSpPr/>
          <p:nvPr/>
        </p:nvCxnSpPr>
        <p:spPr>
          <a:xfrm>
            <a:off x="425198" y="415650"/>
            <a:ext cx="183299" cy="0"/>
          </a:xfrm>
          <a:prstGeom prst="straightConnector1">
            <a:avLst/>
          </a:prstGeom>
          <a:noFill/>
          <a:ln w="19050" cap="flat" cmpd="sng">
            <a:solidFill>
              <a:schemeClr val="dk2"/>
            </a:solidFill>
            <a:prstDash val="solid"/>
            <a:round/>
            <a:headEnd type="none" w="med" len="med"/>
            <a:tailEnd type="none" w="med" len="med"/>
          </a:ln>
        </p:spPr>
      </p:cxnSp>
      <p:sp>
        <p:nvSpPr>
          <p:cNvPr id="41" name="Shape 41"/>
          <p:cNvSpPr txBox="1">
            <a:spLocks noGrp="1"/>
          </p:cNvSpPr>
          <p:nvPr>
            <p:ph type="title"/>
          </p:nvPr>
        </p:nvSpPr>
        <p:spPr>
          <a:xfrm>
            <a:off x="319500" y="936600"/>
            <a:ext cx="2807999" cy="755699"/>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2" name="Shape 42"/>
          <p:cNvSpPr txBox="1">
            <a:spLocks noGrp="1"/>
          </p:cNvSpPr>
          <p:nvPr>
            <p:ph type="body" idx="1"/>
          </p:nvPr>
        </p:nvSpPr>
        <p:spPr>
          <a:xfrm>
            <a:off x="319500" y="1846803"/>
            <a:ext cx="2807999" cy="28062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3" name="Shape 43"/>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Shape 45"/>
          <p:cNvCxnSpPr/>
          <p:nvPr/>
        </p:nvCxnSpPr>
        <p:spPr>
          <a:xfrm>
            <a:off x="425198" y="415650"/>
            <a:ext cx="183299" cy="0"/>
          </a:xfrm>
          <a:prstGeom prst="straightConnector1">
            <a:avLst/>
          </a:prstGeom>
          <a:noFill/>
          <a:ln w="19050" cap="flat" cmpd="sng">
            <a:solidFill>
              <a:schemeClr val="lt1"/>
            </a:solidFill>
            <a:prstDash val="solid"/>
            <a:round/>
            <a:headEnd type="none" w="med" len="med"/>
            <a:tailEnd type="none" w="med" len="med"/>
          </a:ln>
        </p:spPr>
      </p:cxnSp>
      <p:sp>
        <p:nvSpPr>
          <p:cNvPr id="46" name="Shape 46"/>
          <p:cNvSpPr txBox="1">
            <a:spLocks noGrp="1"/>
          </p:cNvSpPr>
          <p:nvPr>
            <p:ph type="title"/>
          </p:nvPr>
        </p:nvSpPr>
        <p:spPr>
          <a:xfrm>
            <a:off x="283103" y="712140"/>
            <a:ext cx="6244199" cy="3835499"/>
          </a:xfrm>
          <a:prstGeom prst="rect">
            <a:avLst/>
          </a:prstGeom>
        </p:spPr>
        <p:txBody>
          <a:bodyPr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47" name="Shape 47"/>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8"/>
        <p:cNvGrpSpPr/>
        <p:nvPr/>
      </p:nvGrpSpPr>
      <p:grpSpPr>
        <a:xfrm>
          <a:off x="0" y="0"/>
          <a:ext cx="0" cy="0"/>
          <a:chOff x="0" y="0"/>
          <a:chExt cx="0" cy="0"/>
        </a:xfrm>
      </p:grpSpPr>
      <p:sp>
        <p:nvSpPr>
          <p:cNvPr id="49" name="Shape 49"/>
          <p:cNvSpPr/>
          <p:nvPr/>
        </p:nvSpPr>
        <p:spPr>
          <a:xfrm>
            <a:off x="4572000" y="125"/>
            <a:ext cx="4572000" cy="51434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50" name="Shape 50"/>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51" name="Shape 51"/>
          <p:cNvSpPr txBox="1">
            <a:spLocks noGrp="1"/>
          </p:cNvSpPr>
          <p:nvPr>
            <p:ph type="title"/>
          </p:nvPr>
        </p:nvSpPr>
        <p:spPr>
          <a:xfrm>
            <a:off x="265500" y="1397350"/>
            <a:ext cx="4045199" cy="1318199"/>
          </a:xfrm>
          <a:prstGeom prst="rect">
            <a:avLst/>
          </a:prstGeom>
        </p:spPr>
        <p:txBody>
          <a:bodyPr lIns="91425" tIns="91425" rIns="91425" bIns="91425" anchor="b" anchorCtr="0"/>
          <a:lstStyle>
            <a:lvl1pPr lvl="0" algn="ctr" rtl="0">
              <a:spcBef>
                <a:spcPts val="0"/>
              </a:spcBef>
              <a:buClr>
                <a:schemeClr val="dk1"/>
              </a:buClr>
              <a:buSzPct val="100000"/>
              <a:defRPr sz="3600">
                <a:solidFill>
                  <a:schemeClr val="dk1"/>
                </a:solidFill>
              </a:defRPr>
            </a:lvl1pPr>
            <a:lvl2pPr lvl="1" algn="ctr" rtl="0">
              <a:spcBef>
                <a:spcPts val="0"/>
              </a:spcBef>
              <a:buClr>
                <a:schemeClr val="dk1"/>
              </a:buClr>
              <a:buSzPct val="100000"/>
              <a:defRPr sz="3600">
                <a:solidFill>
                  <a:schemeClr val="dk1"/>
                </a:solidFill>
              </a:defRPr>
            </a:lvl2pPr>
            <a:lvl3pPr lvl="2" algn="ctr" rtl="0">
              <a:spcBef>
                <a:spcPts val="0"/>
              </a:spcBef>
              <a:buClr>
                <a:schemeClr val="dk1"/>
              </a:buClr>
              <a:buSzPct val="100000"/>
              <a:defRPr sz="3600">
                <a:solidFill>
                  <a:schemeClr val="dk1"/>
                </a:solidFill>
              </a:defRPr>
            </a:lvl3pPr>
            <a:lvl4pPr lvl="3" algn="ctr" rtl="0">
              <a:spcBef>
                <a:spcPts val="0"/>
              </a:spcBef>
              <a:buClr>
                <a:schemeClr val="dk1"/>
              </a:buClr>
              <a:buSzPct val="100000"/>
              <a:defRPr sz="3600">
                <a:solidFill>
                  <a:schemeClr val="dk1"/>
                </a:solidFill>
              </a:defRPr>
            </a:lvl4pPr>
            <a:lvl5pPr lvl="4" algn="ctr" rtl="0">
              <a:spcBef>
                <a:spcPts val="0"/>
              </a:spcBef>
              <a:buClr>
                <a:schemeClr val="dk1"/>
              </a:buClr>
              <a:buSzPct val="100000"/>
              <a:defRPr sz="3600">
                <a:solidFill>
                  <a:schemeClr val="dk1"/>
                </a:solidFill>
              </a:defRPr>
            </a:lvl5pPr>
            <a:lvl6pPr lvl="5" algn="ctr" rtl="0">
              <a:spcBef>
                <a:spcPts val="0"/>
              </a:spcBef>
              <a:buClr>
                <a:schemeClr val="dk1"/>
              </a:buClr>
              <a:buSzPct val="100000"/>
              <a:defRPr sz="3600">
                <a:solidFill>
                  <a:schemeClr val="dk1"/>
                </a:solidFill>
              </a:defRPr>
            </a:lvl6pPr>
            <a:lvl7pPr lvl="6" algn="ctr" rtl="0">
              <a:spcBef>
                <a:spcPts val="0"/>
              </a:spcBef>
              <a:buClr>
                <a:schemeClr val="dk1"/>
              </a:buClr>
              <a:buSzPct val="100000"/>
              <a:defRPr sz="3600">
                <a:solidFill>
                  <a:schemeClr val="dk1"/>
                </a:solidFill>
              </a:defRPr>
            </a:lvl7pPr>
            <a:lvl8pPr lvl="7" algn="ctr" rtl="0">
              <a:spcBef>
                <a:spcPts val="0"/>
              </a:spcBef>
              <a:buClr>
                <a:schemeClr val="dk1"/>
              </a:buClr>
              <a:buSzPct val="100000"/>
              <a:defRPr sz="3600">
                <a:solidFill>
                  <a:schemeClr val="dk1"/>
                </a:solidFill>
              </a:defRPr>
            </a:lvl8pPr>
            <a:lvl9pPr lvl="8" algn="ctr" rtl="0">
              <a:spcBef>
                <a:spcPts val="0"/>
              </a:spcBef>
              <a:buClr>
                <a:schemeClr val="dk1"/>
              </a:buClr>
              <a:buSzPct val="100000"/>
              <a:defRPr sz="3600">
                <a:solidFill>
                  <a:schemeClr val="dk1"/>
                </a:solidFill>
              </a:defRPr>
            </a:lvl9pPr>
          </a:lstStyle>
          <a:p>
            <a:endParaRPr/>
          </a:p>
        </p:txBody>
      </p:sp>
      <p:sp>
        <p:nvSpPr>
          <p:cNvPr id="52" name="Shape 52"/>
          <p:cNvSpPr txBox="1">
            <a:spLocks noGrp="1"/>
          </p:cNvSpPr>
          <p:nvPr>
            <p:ph type="subTitle" idx="1"/>
          </p:nvPr>
        </p:nvSpPr>
        <p:spPr>
          <a:xfrm>
            <a:off x="265500" y="2735370"/>
            <a:ext cx="4045199" cy="13455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3" name="Shape 53"/>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54" name="Shape 54"/>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55"/>
        <p:cNvGrpSpPr/>
        <p:nvPr/>
      </p:nvGrpSpPr>
      <p:grpSpPr>
        <a:xfrm>
          <a:off x="0" y="0"/>
          <a:ext cx="0" cy="0"/>
          <a:chOff x="0" y="0"/>
          <a:chExt cx="0" cy="0"/>
        </a:xfrm>
      </p:grpSpPr>
      <p:cxnSp>
        <p:nvCxnSpPr>
          <p:cNvPr id="56" name="Shape 56"/>
          <p:cNvCxnSpPr/>
          <p:nvPr/>
        </p:nvCxnSpPr>
        <p:spPr>
          <a:xfrm>
            <a:off x="425200" y="4740000"/>
            <a:ext cx="8296799" cy="0"/>
          </a:xfrm>
          <a:prstGeom prst="straightConnector1">
            <a:avLst/>
          </a:prstGeom>
          <a:noFill/>
          <a:ln w="19050" cap="flat" cmpd="sng">
            <a:solidFill>
              <a:schemeClr val="dk2"/>
            </a:solidFill>
            <a:prstDash val="solid"/>
            <a:round/>
            <a:headEnd type="none" w="med" len="med"/>
            <a:tailEnd type="none" w="med" len="med"/>
          </a:ln>
        </p:spPr>
      </p:cxnSp>
      <p:cxnSp>
        <p:nvCxnSpPr>
          <p:cNvPr id="57" name="Shape 57"/>
          <p:cNvCxnSpPr/>
          <p:nvPr/>
        </p:nvCxnSpPr>
        <p:spPr>
          <a:xfrm>
            <a:off x="425198" y="415650"/>
            <a:ext cx="183299" cy="0"/>
          </a:xfrm>
          <a:prstGeom prst="straightConnector1">
            <a:avLst/>
          </a:prstGeom>
          <a:noFill/>
          <a:ln w="19050" cap="flat" cmpd="sng">
            <a:solidFill>
              <a:schemeClr val="dk2"/>
            </a:solidFill>
            <a:prstDash val="solid"/>
            <a:round/>
            <a:headEnd type="none" w="med" len="med"/>
            <a:tailEnd type="none" w="med" len="med"/>
          </a:ln>
        </p:spPr>
      </p:cxnSp>
      <p:sp>
        <p:nvSpPr>
          <p:cNvPr id="58" name="Shape 58"/>
          <p:cNvSpPr txBox="1">
            <a:spLocks noGrp="1"/>
          </p:cNvSpPr>
          <p:nvPr>
            <p:ph type="body" idx="1"/>
          </p:nvPr>
        </p:nvSpPr>
        <p:spPr>
          <a:xfrm>
            <a:off x="328017" y="4226025"/>
            <a:ext cx="8388600" cy="3936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59" name="Shape 59"/>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60"/>
        <p:cNvGrpSpPr/>
        <p:nvPr/>
      </p:nvGrpSpPr>
      <p:grpSpPr>
        <a:xfrm>
          <a:off x="0" y="0"/>
          <a:ext cx="0" cy="0"/>
          <a:chOff x="0" y="0"/>
          <a:chExt cx="0" cy="0"/>
        </a:xfrm>
      </p:grpSpPr>
      <p:cxnSp>
        <p:nvCxnSpPr>
          <p:cNvPr id="61" name="Shape 61"/>
          <p:cNvCxnSpPr/>
          <p:nvPr/>
        </p:nvCxnSpPr>
        <p:spPr>
          <a:xfrm>
            <a:off x="425200" y="4740000"/>
            <a:ext cx="8296799" cy="0"/>
          </a:xfrm>
          <a:prstGeom prst="straightConnector1">
            <a:avLst/>
          </a:prstGeom>
          <a:noFill/>
          <a:ln w="19050" cap="flat" cmpd="sng">
            <a:solidFill>
              <a:schemeClr val="dk2"/>
            </a:solidFill>
            <a:prstDash val="solid"/>
            <a:round/>
            <a:headEnd type="none" w="med" len="med"/>
            <a:tailEnd type="none" w="med" len="med"/>
          </a:ln>
        </p:spPr>
      </p:cxnSp>
      <p:cxnSp>
        <p:nvCxnSpPr>
          <p:cNvPr id="62" name="Shape 62"/>
          <p:cNvCxnSpPr/>
          <p:nvPr/>
        </p:nvCxnSpPr>
        <p:spPr>
          <a:xfrm>
            <a:off x="425200" y="415650"/>
            <a:ext cx="8296799" cy="0"/>
          </a:xfrm>
          <a:prstGeom prst="straightConnector1">
            <a:avLst/>
          </a:prstGeom>
          <a:noFill/>
          <a:ln w="38100" cap="flat" cmpd="sng">
            <a:solidFill>
              <a:schemeClr val="dk2"/>
            </a:solidFill>
            <a:prstDash val="solid"/>
            <a:round/>
            <a:headEnd type="none" w="med" len="med"/>
            <a:tailEnd type="none" w="med" len="med"/>
          </a:ln>
        </p:spPr>
      </p:cxnSp>
      <p:sp>
        <p:nvSpPr>
          <p:cNvPr id="63" name="Shape 63"/>
          <p:cNvSpPr txBox="1">
            <a:spLocks noGrp="1"/>
          </p:cNvSpPr>
          <p:nvPr>
            <p:ph type="title"/>
          </p:nvPr>
        </p:nvSpPr>
        <p:spPr>
          <a:xfrm>
            <a:off x="853950" y="1304850"/>
            <a:ext cx="7436099" cy="1538399"/>
          </a:xfrm>
          <a:prstGeom prst="rect">
            <a:avLst/>
          </a:prstGeom>
        </p:spPr>
        <p:txBody>
          <a:bodyPr lIns="91425" tIns="91425" rIns="91425" bIns="91425" anchor="ctr" anchorCtr="0"/>
          <a:lstStyle>
            <a:lvl1pPr lvl="0" algn="ctr" rtl="0">
              <a:spcBef>
                <a:spcPts val="0"/>
              </a:spcBef>
              <a:buClr>
                <a:schemeClr val="dk1"/>
              </a:buClr>
              <a:buSzPct val="100000"/>
              <a:buFont typeface="Lato"/>
              <a:defRPr sz="9600">
                <a:solidFill>
                  <a:schemeClr val="dk1"/>
                </a:solidFill>
                <a:latin typeface="Lato"/>
                <a:ea typeface="Lato"/>
                <a:cs typeface="Lato"/>
                <a:sym typeface="Lato"/>
              </a:defRPr>
            </a:lvl1pPr>
            <a:lvl2pPr lvl="1" algn="ctr" rtl="0">
              <a:spcBef>
                <a:spcPts val="0"/>
              </a:spcBef>
              <a:buClr>
                <a:schemeClr val="dk1"/>
              </a:buClr>
              <a:buSzPct val="100000"/>
              <a:buFont typeface="Lato"/>
              <a:defRPr sz="9600">
                <a:solidFill>
                  <a:schemeClr val="dk1"/>
                </a:solidFill>
                <a:latin typeface="Lato"/>
                <a:ea typeface="Lato"/>
                <a:cs typeface="Lato"/>
                <a:sym typeface="Lato"/>
              </a:defRPr>
            </a:lvl2pPr>
            <a:lvl3pPr lvl="2" algn="ctr" rtl="0">
              <a:spcBef>
                <a:spcPts val="0"/>
              </a:spcBef>
              <a:buClr>
                <a:schemeClr val="dk1"/>
              </a:buClr>
              <a:buSzPct val="100000"/>
              <a:buFont typeface="Lato"/>
              <a:defRPr sz="9600">
                <a:solidFill>
                  <a:schemeClr val="dk1"/>
                </a:solidFill>
                <a:latin typeface="Lato"/>
                <a:ea typeface="Lato"/>
                <a:cs typeface="Lato"/>
                <a:sym typeface="Lato"/>
              </a:defRPr>
            </a:lvl3pPr>
            <a:lvl4pPr lvl="3" algn="ctr" rtl="0">
              <a:spcBef>
                <a:spcPts val="0"/>
              </a:spcBef>
              <a:buClr>
                <a:schemeClr val="dk1"/>
              </a:buClr>
              <a:buSzPct val="100000"/>
              <a:buFont typeface="Lato"/>
              <a:defRPr sz="9600">
                <a:solidFill>
                  <a:schemeClr val="dk1"/>
                </a:solidFill>
                <a:latin typeface="Lato"/>
                <a:ea typeface="Lato"/>
                <a:cs typeface="Lato"/>
                <a:sym typeface="Lato"/>
              </a:defRPr>
            </a:lvl4pPr>
            <a:lvl5pPr lvl="4" algn="ctr" rtl="0">
              <a:spcBef>
                <a:spcPts val="0"/>
              </a:spcBef>
              <a:buClr>
                <a:schemeClr val="dk1"/>
              </a:buClr>
              <a:buSzPct val="100000"/>
              <a:buFont typeface="Lato"/>
              <a:defRPr sz="9600">
                <a:solidFill>
                  <a:schemeClr val="dk1"/>
                </a:solidFill>
                <a:latin typeface="Lato"/>
                <a:ea typeface="Lato"/>
                <a:cs typeface="Lato"/>
                <a:sym typeface="Lato"/>
              </a:defRPr>
            </a:lvl5pPr>
            <a:lvl6pPr lvl="5" algn="ctr" rtl="0">
              <a:spcBef>
                <a:spcPts val="0"/>
              </a:spcBef>
              <a:buClr>
                <a:schemeClr val="dk1"/>
              </a:buClr>
              <a:buSzPct val="100000"/>
              <a:buFont typeface="Lato"/>
              <a:defRPr sz="9600">
                <a:solidFill>
                  <a:schemeClr val="dk1"/>
                </a:solidFill>
                <a:latin typeface="Lato"/>
                <a:ea typeface="Lato"/>
                <a:cs typeface="Lato"/>
                <a:sym typeface="Lato"/>
              </a:defRPr>
            </a:lvl6pPr>
            <a:lvl7pPr lvl="6" algn="ctr" rtl="0">
              <a:spcBef>
                <a:spcPts val="0"/>
              </a:spcBef>
              <a:buClr>
                <a:schemeClr val="dk1"/>
              </a:buClr>
              <a:buSzPct val="100000"/>
              <a:buFont typeface="Lato"/>
              <a:defRPr sz="9600">
                <a:solidFill>
                  <a:schemeClr val="dk1"/>
                </a:solidFill>
                <a:latin typeface="Lato"/>
                <a:ea typeface="Lato"/>
                <a:cs typeface="Lato"/>
                <a:sym typeface="Lato"/>
              </a:defRPr>
            </a:lvl7pPr>
            <a:lvl8pPr lvl="7" algn="ctr" rtl="0">
              <a:spcBef>
                <a:spcPts val="0"/>
              </a:spcBef>
              <a:buClr>
                <a:schemeClr val="dk1"/>
              </a:buClr>
              <a:buSzPct val="100000"/>
              <a:buFont typeface="Lato"/>
              <a:defRPr sz="9600">
                <a:solidFill>
                  <a:schemeClr val="dk1"/>
                </a:solidFill>
                <a:latin typeface="Lato"/>
                <a:ea typeface="Lato"/>
                <a:cs typeface="Lato"/>
                <a:sym typeface="Lato"/>
              </a:defRPr>
            </a:lvl8pPr>
            <a:lvl9pPr lvl="8" algn="ctr" rtl="0">
              <a:spcBef>
                <a:spcPts val="0"/>
              </a:spcBef>
              <a:buClr>
                <a:schemeClr val="dk1"/>
              </a:buClr>
              <a:buSzPct val="100000"/>
              <a:buFont typeface="Lato"/>
              <a:defRPr sz="9600">
                <a:solidFill>
                  <a:schemeClr val="dk1"/>
                </a:solidFill>
                <a:latin typeface="Lato"/>
                <a:ea typeface="Lato"/>
                <a:cs typeface="Lato"/>
                <a:sym typeface="Lato"/>
              </a:defRPr>
            </a:lvl9pPr>
          </a:lstStyle>
          <a:p>
            <a:endParaRPr/>
          </a:p>
        </p:txBody>
      </p:sp>
      <p:sp>
        <p:nvSpPr>
          <p:cNvPr id="64" name="Shape 64"/>
          <p:cNvSpPr txBox="1">
            <a:spLocks noGrp="1"/>
          </p:cNvSpPr>
          <p:nvPr>
            <p:ph type="body" idx="1"/>
          </p:nvPr>
        </p:nvSpPr>
        <p:spPr>
          <a:xfrm>
            <a:off x="853950" y="2919450"/>
            <a:ext cx="7436099" cy="1071599"/>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65" name="Shape 65"/>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400250" y="575950"/>
            <a:ext cx="6321599" cy="635399"/>
          </a:xfrm>
          <a:prstGeom prst="rect">
            <a:avLst/>
          </a:prstGeom>
          <a:noFill/>
          <a:ln>
            <a:noFill/>
          </a:ln>
        </p:spPr>
        <p:txBody>
          <a:bodyPr lIns="91425" tIns="91425" rIns="91425" bIns="91425" anchor="t" anchorCtr="0"/>
          <a:lstStyle>
            <a:lvl1pPr lvl="0" rt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rtl="0">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rtl="0">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rtl="0">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rtl="0">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rtl="0">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rtl="0">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rtl="0">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rtl="0">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2410112" y="1595775"/>
            <a:ext cx="6321599" cy="3002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a:endParaRPr/>
          </a:p>
        </p:txBody>
      </p:sp>
      <p:sp>
        <p:nvSpPr>
          <p:cNvPr id="8" name="Shape 8"/>
          <p:cNvSpPr txBox="1">
            <a:spLocks noGrp="1"/>
          </p:cNvSpPr>
          <p:nvPr>
            <p:ph type="sldNum" idx="12"/>
          </p:nvPr>
        </p:nvSpPr>
        <p:spPr>
          <a:xfrm>
            <a:off x="8497999" y="4688758"/>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1952850" y="1655125"/>
            <a:ext cx="6331500" cy="1541999"/>
          </a:xfrm>
          <a:prstGeom prst="rect">
            <a:avLst/>
          </a:prstGeom>
        </p:spPr>
        <p:txBody>
          <a:bodyPr lIns="91425" tIns="91425" rIns="91425" bIns="91425" anchor="t" anchorCtr="0">
            <a:noAutofit/>
          </a:bodyPr>
          <a:lstStyle/>
          <a:p>
            <a:pPr lvl="0">
              <a:spcBef>
                <a:spcPts val="0"/>
              </a:spcBef>
              <a:buNone/>
            </a:pPr>
            <a:r>
              <a:rPr lang="en" dirty="0"/>
              <a:t>Software Development on Java</a:t>
            </a:r>
          </a:p>
        </p:txBody>
      </p:sp>
      <p:sp>
        <p:nvSpPr>
          <p:cNvPr id="73" name="Shape 73"/>
          <p:cNvSpPr txBox="1">
            <a:spLocks noGrp="1"/>
          </p:cNvSpPr>
          <p:nvPr>
            <p:ph type="subTitle" idx="1"/>
          </p:nvPr>
        </p:nvSpPr>
        <p:spPr>
          <a:xfrm>
            <a:off x="2390266" y="3238450"/>
            <a:ext cx="6331500" cy="1241699"/>
          </a:xfrm>
          <a:prstGeom prst="rect">
            <a:avLst/>
          </a:prstGeom>
        </p:spPr>
        <p:txBody>
          <a:bodyPr lIns="91425" tIns="91425" rIns="91425" bIns="91425" anchor="b" anchorCtr="0">
            <a:noAutofit/>
          </a:bodyPr>
          <a:lstStyle/>
          <a:p>
            <a:pPr lvl="0">
              <a:spcBef>
                <a:spcPts val="0"/>
              </a:spcBef>
              <a:buNone/>
            </a:pPr>
            <a:r>
              <a:rPr lang="en" dirty="0"/>
              <a:t>Dzmitry Marchankau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8 new features</a:t>
            </a:r>
          </a:p>
        </p:txBody>
      </p:sp>
      <p:pic>
        <p:nvPicPr>
          <p:cNvPr id="3" name="Picture 2">
            <a:extLst>
              <a:ext uri="{FF2B5EF4-FFF2-40B4-BE49-F238E27FC236}">
                <a16:creationId xmlns:a16="http://schemas.microsoft.com/office/drawing/2014/main" id="{48602F2C-3087-465F-B152-1BBA5474C941}"/>
              </a:ext>
            </a:extLst>
          </p:cNvPr>
          <p:cNvPicPr>
            <a:picLocks noChangeAspect="1"/>
          </p:cNvPicPr>
          <p:nvPr/>
        </p:nvPicPr>
        <p:blipFill>
          <a:blip r:embed="rId2"/>
          <a:stretch>
            <a:fillRect/>
          </a:stretch>
        </p:blipFill>
        <p:spPr>
          <a:xfrm>
            <a:off x="2833761" y="941098"/>
            <a:ext cx="3570427" cy="4183291"/>
          </a:xfrm>
          <a:prstGeom prst="rect">
            <a:avLst/>
          </a:prstGeom>
        </p:spPr>
      </p:pic>
    </p:spTree>
    <p:extLst>
      <p:ext uri="{BB962C8B-B14F-4D97-AF65-F5344CB8AC3E}">
        <p14:creationId xmlns:p14="http://schemas.microsoft.com/office/powerpoint/2010/main" val="309977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Lambdas</a:t>
            </a:r>
          </a:p>
        </p:txBody>
      </p:sp>
      <p:pic>
        <p:nvPicPr>
          <p:cNvPr id="3" name="Picture 2">
            <a:extLst>
              <a:ext uri="{FF2B5EF4-FFF2-40B4-BE49-F238E27FC236}">
                <a16:creationId xmlns:a16="http://schemas.microsoft.com/office/drawing/2014/main" id="{78692527-D86F-4205-88F8-B9CE0BF94A6E}"/>
              </a:ext>
            </a:extLst>
          </p:cNvPr>
          <p:cNvPicPr>
            <a:picLocks noChangeAspect="1"/>
          </p:cNvPicPr>
          <p:nvPr/>
        </p:nvPicPr>
        <p:blipFill>
          <a:blip r:embed="rId2"/>
          <a:stretch>
            <a:fillRect/>
          </a:stretch>
        </p:blipFill>
        <p:spPr>
          <a:xfrm>
            <a:off x="1107959" y="1193059"/>
            <a:ext cx="6928082" cy="3897046"/>
          </a:xfrm>
          <a:prstGeom prst="rect">
            <a:avLst/>
          </a:prstGeom>
        </p:spPr>
      </p:pic>
    </p:spTree>
    <p:extLst>
      <p:ext uri="{BB962C8B-B14F-4D97-AF65-F5344CB8AC3E}">
        <p14:creationId xmlns:p14="http://schemas.microsoft.com/office/powerpoint/2010/main" val="192636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Lambda Syntax</a:t>
            </a:r>
          </a:p>
        </p:txBody>
      </p:sp>
      <p:pic>
        <p:nvPicPr>
          <p:cNvPr id="4" name="Picture 3">
            <a:extLst>
              <a:ext uri="{FF2B5EF4-FFF2-40B4-BE49-F238E27FC236}">
                <a16:creationId xmlns:a16="http://schemas.microsoft.com/office/drawing/2014/main" id="{994DCE51-7C5D-468A-A4EC-231F11698AEB}"/>
              </a:ext>
            </a:extLst>
          </p:cNvPr>
          <p:cNvPicPr>
            <a:picLocks noChangeAspect="1"/>
          </p:cNvPicPr>
          <p:nvPr/>
        </p:nvPicPr>
        <p:blipFill>
          <a:blip r:embed="rId2"/>
          <a:stretch>
            <a:fillRect/>
          </a:stretch>
        </p:blipFill>
        <p:spPr>
          <a:xfrm>
            <a:off x="2071617" y="1104802"/>
            <a:ext cx="5170163" cy="3881674"/>
          </a:xfrm>
          <a:prstGeom prst="rect">
            <a:avLst/>
          </a:prstGeom>
        </p:spPr>
      </p:pic>
    </p:spTree>
    <p:extLst>
      <p:ext uri="{BB962C8B-B14F-4D97-AF65-F5344CB8AC3E}">
        <p14:creationId xmlns:p14="http://schemas.microsoft.com/office/powerpoint/2010/main" val="2832967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Lambda example</a:t>
            </a:r>
          </a:p>
        </p:txBody>
      </p:sp>
      <p:pic>
        <p:nvPicPr>
          <p:cNvPr id="3" name="Picture 2">
            <a:extLst>
              <a:ext uri="{FF2B5EF4-FFF2-40B4-BE49-F238E27FC236}">
                <a16:creationId xmlns:a16="http://schemas.microsoft.com/office/drawing/2014/main" id="{AC59BDDD-E657-49DF-809F-241FB7BB2AF6}"/>
              </a:ext>
            </a:extLst>
          </p:cNvPr>
          <p:cNvPicPr>
            <a:picLocks noChangeAspect="1"/>
          </p:cNvPicPr>
          <p:nvPr/>
        </p:nvPicPr>
        <p:blipFill>
          <a:blip r:embed="rId2"/>
          <a:stretch>
            <a:fillRect/>
          </a:stretch>
        </p:blipFill>
        <p:spPr>
          <a:xfrm>
            <a:off x="952778" y="1135358"/>
            <a:ext cx="7238444" cy="3960975"/>
          </a:xfrm>
          <a:prstGeom prst="rect">
            <a:avLst/>
          </a:prstGeom>
        </p:spPr>
      </p:pic>
    </p:spTree>
    <p:extLst>
      <p:ext uri="{BB962C8B-B14F-4D97-AF65-F5344CB8AC3E}">
        <p14:creationId xmlns:p14="http://schemas.microsoft.com/office/powerpoint/2010/main" val="325412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Method references</a:t>
            </a:r>
          </a:p>
        </p:txBody>
      </p:sp>
      <p:pic>
        <p:nvPicPr>
          <p:cNvPr id="4" name="Picture 3">
            <a:extLst>
              <a:ext uri="{FF2B5EF4-FFF2-40B4-BE49-F238E27FC236}">
                <a16:creationId xmlns:a16="http://schemas.microsoft.com/office/drawing/2014/main" id="{A24CB41F-BDD4-4940-B4FA-6489B913D12E}"/>
              </a:ext>
            </a:extLst>
          </p:cNvPr>
          <p:cNvPicPr>
            <a:picLocks noChangeAspect="1"/>
          </p:cNvPicPr>
          <p:nvPr/>
        </p:nvPicPr>
        <p:blipFill>
          <a:blip r:embed="rId2"/>
          <a:stretch>
            <a:fillRect/>
          </a:stretch>
        </p:blipFill>
        <p:spPr>
          <a:xfrm>
            <a:off x="1658301" y="1279435"/>
            <a:ext cx="5827397" cy="3864065"/>
          </a:xfrm>
          <a:prstGeom prst="rect">
            <a:avLst/>
          </a:prstGeom>
        </p:spPr>
      </p:pic>
    </p:spTree>
    <p:extLst>
      <p:ext uri="{BB962C8B-B14F-4D97-AF65-F5344CB8AC3E}">
        <p14:creationId xmlns:p14="http://schemas.microsoft.com/office/powerpoint/2010/main" val="2673468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Method reference example</a:t>
            </a:r>
          </a:p>
        </p:txBody>
      </p:sp>
      <p:pic>
        <p:nvPicPr>
          <p:cNvPr id="3" name="Picture 2">
            <a:extLst>
              <a:ext uri="{FF2B5EF4-FFF2-40B4-BE49-F238E27FC236}">
                <a16:creationId xmlns:a16="http://schemas.microsoft.com/office/drawing/2014/main" id="{3BF1D297-CC61-4297-B308-D445F3D5B7AC}"/>
              </a:ext>
            </a:extLst>
          </p:cNvPr>
          <p:cNvPicPr>
            <a:picLocks noChangeAspect="1"/>
          </p:cNvPicPr>
          <p:nvPr/>
        </p:nvPicPr>
        <p:blipFill>
          <a:blip r:embed="rId2"/>
          <a:stretch>
            <a:fillRect/>
          </a:stretch>
        </p:blipFill>
        <p:spPr>
          <a:xfrm>
            <a:off x="1266825" y="1331500"/>
            <a:ext cx="6610350" cy="3400425"/>
          </a:xfrm>
          <a:prstGeom prst="rect">
            <a:avLst/>
          </a:prstGeom>
        </p:spPr>
      </p:pic>
    </p:spTree>
    <p:extLst>
      <p:ext uri="{BB962C8B-B14F-4D97-AF65-F5344CB8AC3E}">
        <p14:creationId xmlns:p14="http://schemas.microsoft.com/office/powerpoint/2010/main" val="811223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Stream API</a:t>
            </a:r>
          </a:p>
        </p:txBody>
      </p:sp>
      <p:pic>
        <p:nvPicPr>
          <p:cNvPr id="5" name="Picture 4">
            <a:extLst>
              <a:ext uri="{FF2B5EF4-FFF2-40B4-BE49-F238E27FC236}">
                <a16:creationId xmlns:a16="http://schemas.microsoft.com/office/drawing/2014/main" id="{A6C3DDD5-C89E-47E0-86F9-DD2D47B23566}"/>
              </a:ext>
            </a:extLst>
          </p:cNvPr>
          <p:cNvPicPr>
            <a:picLocks noChangeAspect="1"/>
          </p:cNvPicPr>
          <p:nvPr/>
        </p:nvPicPr>
        <p:blipFill>
          <a:blip r:embed="rId2"/>
          <a:stretch>
            <a:fillRect/>
          </a:stretch>
        </p:blipFill>
        <p:spPr>
          <a:xfrm>
            <a:off x="964356" y="969306"/>
            <a:ext cx="7215287" cy="4174194"/>
          </a:xfrm>
          <a:prstGeom prst="rect">
            <a:avLst/>
          </a:prstGeom>
        </p:spPr>
      </p:pic>
    </p:spTree>
    <p:extLst>
      <p:ext uri="{BB962C8B-B14F-4D97-AF65-F5344CB8AC3E}">
        <p14:creationId xmlns:p14="http://schemas.microsoft.com/office/powerpoint/2010/main" val="3162544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Stream operations</a:t>
            </a:r>
          </a:p>
        </p:txBody>
      </p:sp>
      <p:pic>
        <p:nvPicPr>
          <p:cNvPr id="3" name="Picture 2">
            <a:extLst>
              <a:ext uri="{FF2B5EF4-FFF2-40B4-BE49-F238E27FC236}">
                <a16:creationId xmlns:a16="http://schemas.microsoft.com/office/drawing/2014/main" id="{60929101-1C0B-4AE6-A54D-181C40E3048B}"/>
              </a:ext>
            </a:extLst>
          </p:cNvPr>
          <p:cNvPicPr>
            <a:picLocks noChangeAspect="1"/>
          </p:cNvPicPr>
          <p:nvPr/>
        </p:nvPicPr>
        <p:blipFill>
          <a:blip r:embed="rId2"/>
          <a:stretch>
            <a:fillRect/>
          </a:stretch>
        </p:blipFill>
        <p:spPr>
          <a:xfrm>
            <a:off x="717252" y="1051175"/>
            <a:ext cx="7692694" cy="3979221"/>
          </a:xfrm>
          <a:prstGeom prst="rect">
            <a:avLst/>
          </a:prstGeom>
        </p:spPr>
      </p:pic>
    </p:spTree>
    <p:extLst>
      <p:ext uri="{BB962C8B-B14F-4D97-AF65-F5344CB8AC3E}">
        <p14:creationId xmlns:p14="http://schemas.microsoft.com/office/powerpoint/2010/main" val="200918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Parallel streams</a:t>
            </a:r>
          </a:p>
        </p:txBody>
      </p:sp>
      <p:pic>
        <p:nvPicPr>
          <p:cNvPr id="4" name="Picture 3">
            <a:extLst>
              <a:ext uri="{FF2B5EF4-FFF2-40B4-BE49-F238E27FC236}">
                <a16:creationId xmlns:a16="http://schemas.microsoft.com/office/drawing/2014/main" id="{F175A2A1-CB26-4F3A-8C51-C0663DABC6EF}"/>
              </a:ext>
            </a:extLst>
          </p:cNvPr>
          <p:cNvPicPr>
            <a:picLocks noChangeAspect="1"/>
          </p:cNvPicPr>
          <p:nvPr/>
        </p:nvPicPr>
        <p:blipFill>
          <a:blip r:embed="rId3"/>
          <a:stretch>
            <a:fillRect/>
          </a:stretch>
        </p:blipFill>
        <p:spPr>
          <a:xfrm>
            <a:off x="1037877" y="1143311"/>
            <a:ext cx="7068245" cy="3780110"/>
          </a:xfrm>
          <a:prstGeom prst="rect">
            <a:avLst/>
          </a:prstGeom>
        </p:spPr>
      </p:pic>
    </p:spTree>
    <p:extLst>
      <p:ext uri="{BB962C8B-B14F-4D97-AF65-F5344CB8AC3E}">
        <p14:creationId xmlns:p14="http://schemas.microsoft.com/office/powerpoint/2010/main" val="3588314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Functional interfaces</a:t>
            </a:r>
          </a:p>
        </p:txBody>
      </p:sp>
      <p:pic>
        <p:nvPicPr>
          <p:cNvPr id="5" name="Picture 4">
            <a:extLst>
              <a:ext uri="{FF2B5EF4-FFF2-40B4-BE49-F238E27FC236}">
                <a16:creationId xmlns:a16="http://schemas.microsoft.com/office/drawing/2014/main" id="{837061FC-821C-46C4-A898-D7D8B0830B1C}"/>
              </a:ext>
            </a:extLst>
          </p:cNvPr>
          <p:cNvPicPr>
            <a:picLocks noChangeAspect="1"/>
          </p:cNvPicPr>
          <p:nvPr/>
        </p:nvPicPr>
        <p:blipFill>
          <a:blip r:embed="rId3"/>
          <a:stretch>
            <a:fillRect/>
          </a:stretch>
        </p:blipFill>
        <p:spPr>
          <a:xfrm>
            <a:off x="1328447" y="1284346"/>
            <a:ext cx="6487105" cy="3545874"/>
          </a:xfrm>
          <a:prstGeom prst="rect">
            <a:avLst/>
          </a:prstGeom>
        </p:spPr>
      </p:pic>
    </p:spTree>
    <p:extLst>
      <p:ext uri="{BB962C8B-B14F-4D97-AF65-F5344CB8AC3E}">
        <p14:creationId xmlns:p14="http://schemas.microsoft.com/office/powerpoint/2010/main" val="392995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265500" y="1912650"/>
            <a:ext cx="4045199" cy="1318199"/>
          </a:xfrm>
          <a:prstGeom prst="rect">
            <a:avLst/>
          </a:prstGeom>
        </p:spPr>
        <p:txBody>
          <a:bodyPr lIns="91425" tIns="91425" rIns="91425" bIns="91425" anchor="ctr" anchorCtr="0">
            <a:noAutofit/>
          </a:bodyPr>
          <a:lstStyle/>
          <a:p>
            <a:pPr lvl="0" rtl="0">
              <a:spcBef>
                <a:spcPts val="0"/>
              </a:spcBef>
              <a:buNone/>
            </a:pPr>
            <a:r>
              <a:rPr lang="en" dirty="0"/>
              <a:t>Functional programming with Java 8</a:t>
            </a:r>
            <a:endParaRPr lang="en" sz="1100" b="0" dirty="0">
              <a:solidFill>
                <a:schemeClr val="dk2"/>
              </a:solidFill>
              <a:highlight>
                <a:srgbClr val="FFFFFF"/>
              </a:highlight>
              <a:latin typeface="Calibri"/>
              <a:ea typeface="Calibri"/>
              <a:cs typeface="Calibri"/>
              <a:sym typeface="Calibri"/>
            </a:endParaRPr>
          </a:p>
        </p:txBody>
      </p:sp>
      <p:sp>
        <p:nvSpPr>
          <p:cNvPr id="93" name="Shape 93"/>
          <p:cNvSpPr txBox="1">
            <a:spLocks noGrp="1"/>
          </p:cNvSpPr>
          <p:nvPr>
            <p:ph type="body" idx="2"/>
          </p:nvPr>
        </p:nvSpPr>
        <p:spPr>
          <a:xfrm>
            <a:off x="4802400" y="457500"/>
            <a:ext cx="3837000" cy="4110600"/>
          </a:xfrm>
          <a:prstGeom prst="rect">
            <a:avLst/>
          </a:prstGeom>
        </p:spPr>
        <p:txBody>
          <a:bodyPr lIns="91425" tIns="91425" rIns="91425" bIns="91425" anchor="ctr" anchorCtr="0">
            <a:noAutofit/>
          </a:bodyPr>
          <a:lstStyle/>
          <a:p>
            <a:pPr lvl="0" rtl="0">
              <a:lnSpc>
                <a:spcPct val="100000"/>
              </a:lnSpc>
              <a:spcBef>
                <a:spcPts val="0"/>
              </a:spcBef>
              <a:spcAft>
                <a:spcPts val="0"/>
              </a:spcAft>
              <a:buNone/>
            </a:pPr>
            <a:r>
              <a:rPr lang="en" sz="1400" b="1" dirty="0"/>
              <a:t>Programming styles</a:t>
            </a:r>
          </a:p>
          <a:p>
            <a:pPr lvl="0" rtl="0">
              <a:lnSpc>
                <a:spcPct val="100000"/>
              </a:lnSpc>
              <a:spcBef>
                <a:spcPts val="0"/>
              </a:spcBef>
              <a:spcAft>
                <a:spcPts val="0"/>
              </a:spcAft>
              <a:buNone/>
            </a:pPr>
            <a:endParaRPr lang="en" sz="1400" b="1" dirty="0"/>
          </a:p>
          <a:p>
            <a:pPr lvl="0" rtl="0">
              <a:lnSpc>
                <a:spcPct val="100000"/>
              </a:lnSpc>
              <a:spcBef>
                <a:spcPts val="0"/>
              </a:spcBef>
              <a:spcAft>
                <a:spcPts val="0"/>
              </a:spcAft>
              <a:buNone/>
            </a:pPr>
            <a:r>
              <a:rPr lang="en" sz="1400" b="1" dirty="0"/>
              <a:t>Java 8 features:</a:t>
            </a:r>
          </a:p>
          <a:p>
            <a:pPr marL="285750" lvl="0" indent="-285750" rtl="0">
              <a:lnSpc>
                <a:spcPct val="100000"/>
              </a:lnSpc>
              <a:spcBef>
                <a:spcPts val="0"/>
              </a:spcBef>
              <a:spcAft>
                <a:spcPts val="0"/>
              </a:spcAft>
              <a:buFont typeface="Arial" panose="020B0604020202020204" pitchFamily="34" charset="0"/>
              <a:buChar char="•"/>
            </a:pPr>
            <a:r>
              <a:rPr lang="en" sz="1400" b="1" dirty="0"/>
              <a:t>Stream API</a:t>
            </a:r>
          </a:p>
          <a:p>
            <a:pPr marL="285750" lvl="0" indent="-285750" rtl="0">
              <a:lnSpc>
                <a:spcPct val="100000"/>
              </a:lnSpc>
              <a:spcBef>
                <a:spcPts val="0"/>
              </a:spcBef>
              <a:spcAft>
                <a:spcPts val="0"/>
              </a:spcAft>
              <a:buFont typeface="Arial" panose="020B0604020202020204" pitchFamily="34" charset="0"/>
              <a:buChar char="•"/>
            </a:pPr>
            <a:r>
              <a:rPr lang="en" sz="1400" b="1" dirty="0"/>
              <a:t>Lambda functions</a:t>
            </a:r>
          </a:p>
          <a:p>
            <a:pPr marL="285750" lvl="0" indent="-285750" rtl="0">
              <a:lnSpc>
                <a:spcPct val="100000"/>
              </a:lnSpc>
              <a:spcBef>
                <a:spcPts val="0"/>
              </a:spcBef>
              <a:spcAft>
                <a:spcPts val="0"/>
              </a:spcAft>
              <a:buFont typeface="Arial" panose="020B0604020202020204" pitchFamily="34" charset="0"/>
              <a:buChar char="•"/>
            </a:pPr>
            <a:r>
              <a:rPr lang="en" sz="1400" b="1" dirty="0"/>
              <a:t>Optional</a:t>
            </a:r>
          </a:p>
          <a:p>
            <a:pPr marL="285750" lvl="0" indent="-285750" rtl="0">
              <a:lnSpc>
                <a:spcPct val="100000"/>
              </a:lnSpc>
              <a:spcBef>
                <a:spcPts val="0"/>
              </a:spcBef>
              <a:spcAft>
                <a:spcPts val="0"/>
              </a:spcAft>
              <a:buFont typeface="Arial" panose="020B0604020202020204" pitchFamily="34" charset="0"/>
              <a:buChar char="•"/>
            </a:pPr>
            <a:r>
              <a:rPr lang="en" sz="1400" b="1" dirty="0"/>
              <a:t>Functional interface</a:t>
            </a:r>
          </a:p>
          <a:p>
            <a:pPr lvl="0" rtl="0">
              <a:lnSpc>
                <a:spcPct val="100000"/>
              </a:lnSpc>
              <a:spcBef>
                <a:spcPts val="0"/>
              </a:spcBef>
              <a:spcAft>
                <a:spcPts val="0"/>
              </a:spcAft>
              <a:buNone/>
            </a:pPr>
            <a:br>
              <a:rPr lang="en" sz="1400" b="1" dirty="0"/>
            </a:br>
            <a:br>
              <a:rPr lang="en" sz="1500" dirty="0"/>
            </a:br>
            <a:endParaRPr lang="en" sz="1400" b="1" dirty="0"/>
          </a:p>
        </p:txBody>
      </p:sp>
    </p:spTree>
    <p:extLst>
      <p:ext uri="{BB962C8B-B14F-4D97-AF65-F5344CB8AC3E}">
        <p14:creationId xmlns:p14="http://schemas.microsoft.com/office/powerpoint/2010/main" val="468763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Functional interface example</a:t>
            </a:r>
          </a:p>
        </p:txBody>
      </p:sp>
      <p:pic>
        <p:nvPicPr>
          <p:cNvPr id="3" name="Picture 2">
            <a:extLst>
              <a:ext uri="{FF2B5EF4-FFF2-40B4-BE49-F238E27FC236}">
                <a16:creationId xmlns:a16="http://schemas.microsoft.com/office/drawing/2014/main" id="{BD9F665F-2796-4BD5-8CC9-51DDF420731A}"/>
              </a:ext>
            </a:extLst>
          </p:cNvPr>
          <p:cNvPicPr>
            <a:picLocks noChangeAspect="1"/>
          </p:cNvPicPr>
          <p:nvPr/>
        </p:nvPicPr>
        <p:blipFill>
          <a:blip r:embed="rId3"/>
          <a:stretch>
            <a:fillRect/>
          </a:stretch>
        </p:blipFill>
        <p:spPr>
          <a:xfrm>
            <a:off x="1036151" y="1175121"/>
            <a:ext cx="7054896" cy="3968379"/>
          </a:xfrm>
          <a:prstGeom prst="rect">
            <a:avLst/>
          </a:prstGeom>
        </p:spPr>
      </p:pic>
    </p:spTree>
    <p:extLst>
      <p:ext uri="{BB962C8B-B14F-4D97-AF65-F5344CB8AC3E}">
        <p14:creationId xmlns:p14="http://schemas.microsoft.com/office/powerpoint/2010/main" val="3862200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Optional class example</a:t>
            </a:r>
          </a:p>
        </p:txBody>
      </p:sp>
      <p:pic>
        <p:nvPicPr>
          <p:cNvPr id="4" name="Picture 3">
            <a:extLst>
              <a:ext uri="{FF2B5EF4-FFF2-40B4-BE49-F238E27FC236}">
                <a16:creationId xmlns:a16="http://schemas.microsoft.com/office/drawing/2014/main" id="{74DA3F9D-CE19-4DB8-8E04-2BB7FE057678}"/>
              </a:ext>
            </a:extLst>
          </p:cNvPr>
          <p:cNvPicPr>
            <a:picLocks noChangeAspect="1"/>
          </p:cNvPicPr>
          <p:nvPr/>
        </p:nvPicPr>
        <p:blipFill>
          <a:blip r:embed="rId3"/>
          <a:stretch>
            <a:fillRect/>
          </a:stretch>
        </p:blipFill>
        <p:spPr>
          <a:xfrm>
            <a:off x="1614028" y="1122087"/>
            <a:ext cx="5915944" cy="3941319"/>
          </a:xfrm>
          <a:prstGeom prst="rect">
            <a:avLst/>
          </a:prstGeom>
        </p:spPr>
      </p:pic>
    </p:spTree>
    <p:extLst>
      <p:ext uri="{BB962C8B-B14F-4D97-AF65-F5344CB8AC3E}">
        <p14:creationId xmlns:p14="http://schemas.microsoft.com/office/powerpoint/2010/main" val="2437945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Optional class methods</a:t>
            </a:r>
          </a:p>
        </p:txBody>
      </p:sp>
      <p:pic>
        <p:nvPicPr>
          <p:cNvPr id="3" name="Picture 2">
            <a:extLst>
              <a:ext uri="{FF2B5EF4-FFF2-40B4-BE49-F238E27FC236}">
                <a16:creationId xmlns:a16="http://schemas.microsoft.com/office/drawing/2014/main" id="{F0A5D898-AB0F-42DC-8F16-484C529BB71E}"/>
              </a:ext>
            </a:extLst>
          </p:cNvPr>
          <p:cNvPicPr>
            <a:picLocks noChangeAspect="1"/>
          </p:cNvPicPr>
          <p:nvPr/>
        </p:nvPicPr>
        <p:blipFill>
          <a:blip r:embed="rId3"/>
          <a:stretch>
            <a:fillRect/>
          </a:stretch>
        </p:blipFill>
        <p:spPr>
          <a:xfrm>
            <a:off x="1938650" y="1016849"/>
            <a:ext cx="5266699" cy="4126651"/>
          </a:xfrm>
          <a:prstGeom prst="rect">
            <a:avLst/>
          </a:prstGeom>
        </p:spPr>
      </p:pic>
    </p:spTree>
    <p:extLst>
      <p:ext uri="{BB962C8B-B14F-4D97-AF65-F5344CB8AC3E}">
        <p14:creationId xmlns:p14="http://schemas.microsoft.com/office/powerpoint/2010/main" val="48789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06425" y="1806825"/>
            <a:ext cx="8296799" cy="1541999"/>
          </a:xfrm>
          <a:prstGeom prst="rect">
            <a:avLst/>
          </a:prstGeom>
        </p:spPr>
        <p:txBody>
          <a:bodyPr lIns="91425" tIns="91425" rIns="91425" bIns="91425" anchor="ctr" anchorCtr="0">
            <a:noAutofit/>
          </a:bodyPr>
          <a:lstStyle/>
          <a:p>
            <a:pPr lvl="0">
              <a:spcBef>
                <a:spcPts val="0"/>
              </a:spcBef>
              <a:buNone/>
            </a:pPr>
            <a:r>
              <a:rPr lang="en"/>
              <a:t>Questions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Programming paradigm</a:t>
            </a:r>
          </a:p>
        </p:txBody>
      </p:sp>
      <p:pic>
        <p:nvPicPr>
          <p:cNvPr id="3" name="Picture 2">
            <a:extLst>
              <a:ext uri="{FF2B5EF4-FFF2-40B4-BE49-F238E27FC236}">
                <a16:creationId xmlns:a16="http://schemas.microsoft.com/office/drawing/2014/main" id="{DB0D72FF-F296-4AEE-9473-4CE9873DD7C3}"/>
              </a:ext>
            </a:extLst>
          </p:cNvPr>
          <p:cNvPicPr>
            <a:picLocks noChangeAspect="1"/>
          </p:cNvPicPr>
          <p:nvPr/>
        </p:nvPicPr>
        <p:blipFill>
          <a:blip r:embed="rId2"/>
          <a:stretch>
            <a:fillRect/>
          </a:stretch>
        </p:blipFill>
        <p:spPr>
          <a:xfrm>
            <a:off x="1640901" y="1151292"/>
            <a:ext cx="5845396" cy="3745932"/>
          </a:xfrm>
          <a:prstGeom prst="rect">
            <a:avLst/>
          </a:prstGeom>
        </p:spPr>
      </p:pic>
    </p:spTree>
    <p:extLst>
      <p:ext uri="{BB962C8B-B14F-4D97-AF65-F5344CB8AC3E}">
        <p14:creationId xmlns:p14="http://schemas.microsoft.com/office/powerpoint/2010/main" val="2211459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Programming paradigm</a:t>
            </a:r>
          </a:p>
        </p:txBody>
      </p:sp>
      <p:pic>
        <p:nvPicPr>
          <p:cNvPr id="4" name="Picture 3">
            <a:extLst>
              <a:ext uri="{FF2B5EF4-FFF2-40B4-BE49-F238E27FC236}">
                <a16:creationId xmlns:a16="http://schemas.microsoft.com/office/drawing/2014/main" id="{AED23C0E-16AF-4307-8978-7FE24F30187A}"/>
              </a:ext>
            </a:extLst>
          </p:cNvPr>
          <p:cNvPicPr>
            <a:picLocks noChangeAspect="1"/>
          </p:cNvPicPr>
          <p:nvPr/>
        </p:nvPicPr>
        <p:blipFill>
          <a:blip r:embed="rId2"/>
          <a:stretch>
            <a:fillRect/>
          </a:stretch>
        </p:blipFill>
        <p:spPr>
          <a:xfrm>
            <a:off x="2195304" y="1337254"/>
            <a:ext cx="4753392" cy="3487696"/>
          </a:xfrm>
          <a:prstGeom prst="rect">
            <a:avLst/>
          </a:prstGeom>
        </p:spPr>
      </p:pic>
    </p:spTree>
    <p:extLst>
      <p:ext uri="{BB962C8B-B14F-4D97-AF65-F5344CB8AC3E}">
        <p14:creationId xmlns:p14="http://schemas.microsoft.com/office/powerpoint/2010/main" val="2874658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Functional vs imperative</a:t>
            </a:r>
          </a:p>
        </p:txBody>
      </p:sp>
      <p:pic>
        <p:nvPicPr>
          <p:cNvPr id="4" name="Picture 3">
            <a:extLst>
              <a:ext uri="{FF2B5EF4-FFF2-40B4-BE49-F238E27FC236}">
                <a16:creationId xmlns:a16="http://schemas.microsoft.com/office/drawing/2014/main" id="{5534FFEA-8B4A-4C42-9154-993A6F3D8E79}"/>
              </a:ext>
            </a:extLst>
          </p:cNvPr>
          <p:cNvPicPr>
            <a:picLocks noChangeAspect="1"/>
          </p:cNvPicPr>
          <p:nvPr/>
        </p:nvPicPr>
        <p:blipFill>
          <a:blip r:embed="rId2"/>
          <a:stretch>
            <a:fillRect/>
          </a:stretch>
        </p:blipFill>
        <p:spPr>
          <a:xfrm>
            <a:off x="1173152" y="1263410"/>
            <a:ext cx="6797695" cy="3826693"/>
          </a:xfrm>
          <a:prstGeom prst="rect">
            <a:avLst/>
          </a:prstGeom>
        </p:spPr>
      </p:pic>
    </p:spTree>
    <p:extLst>
      <p:ext uri="{BB962C8B-B14F-4D97-AF65-F5344CB8AC3E}">
        <p14:creationId xmlns:p14="http://schemas.microsoft.com/office/powerpoint/2010/main" val="2544800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Functional example with Lisp</a:t>
            </a:r>
          </a:p>
        </p:txBody>
      </p:sp>
      <p:pic>
        <p:nvPicPr>
          <p:cNvPr id="4" name="Picture 3" descr="Text&#10;&#10;Description automatically generated">
            <a:extLst>
              <a:ext uri="{FF2B5EF4-FFF2-40B4-BE49-F238E27FC236}">
                <a16:creationId xmlns:a16="http://schemas.microsoft.com/office/drawing/2014/main" id="{29AA4F5B-86F2-474C-B5BB-05461A78DD05}"/>
              </a:ext>
            </a:extLst>
          </p:cNvPr>
          <p:cNvPicPr>
            <a:picLocks noChangeAspect="1"/>
          </p:cNvPicPr>
          <p:nvPr/>
        </p:nvPicPr>
        <p:blipFill>
          <a:blip r:embed="rId2"/>
          <a:stretch>
            <a:fillRect/>
          </a:stretch>
        </p:blipFill>
        <p:spPr>
          <a:xfrm>
            <a:off x="2267384" y="1209856"/>
            <a:ext cx="4609231" cy="3771928"/>
          </a:xfrm>
          <a:prstGeom prst="rect">
            <a:avLst/>
          </a:prstGeom>
        </p:spPr>
      </p:pic>
    </p:spTree>
    <p:extLst>
      <p:ext uri="{BB962C8B-B14F-4D97-AF65-F5344CB8AC3E}">
        <p14:creationId xmlns:p14="http://schemas.microsoft.com/office/powerpoint/2010/main" val="1507726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Functional example with Java</a:t>
            </a:r>
          </a:p>
        </p:txBody>
      </p:sp>
      <p:pic>
        <p:nvPicPr>
          <p:cNvPr id="5" name="Picture 4">
            <a:extLst>
              <a:ext uri="{FF2B5EF4-FFF2-40B4-BE49-F238E27FC236}">
                <a16:creationId xmlns:a16="http://schemas.microsoft.com/office/drawing/2014/main" id="{8423E7CD-705F-4820-A596-56240FC17ECD}"/>
              </a:ext>
            </a:extLst>
          </p:cNvPr>
          <p:cNvPicPr>
            <a:picLocks noChangeAspect="1"/>
          </p:cNvPicPr>
          <p:nvPr/>
        </p:nvPicPr>
        <p:blipFill>
          <a:blip r:embed="rId2"/>
          <a:stretch>
            <a:fillRect/>
          </a:stretch>
        </p:blipFill>
        <p:spPr>
          <a:xfrm>
            <a:off x="157637" y="1285340"/>
            <a:ext cx="8828726" cy="2999659"/>
          </a:xfrm>
          <a:prstGeom prst="rect">
            <a:avLst/>
          </a:prstGeom>
        </p:spPr>
      </p:pic>
    </p:spTree>
    <p:extLst>
      <p:ext uri="{BB962C8B-B14F-4D97-AF65-F5344CB8AC3E}">
        <p14:creationId xmlns:p14="http://schemas.microsoft.com/office/powerpoint/2010/main" val="4076047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JVM languages</a:t>
            </a:r>
          </a:p>
        </p:txBody>
      </p:sp>
      <p:pic>
        <p:nvPicPr>
          <p:cNvPr id="3" name="Picture 2">
            <a:extLst>
              <a:ext uri="{FF2B5EF4-FFF2-40B4-BE49-F238E27FC236}">
                <a16:creationId xmlns:a16="http://schemas.microsoft.com/office/drawing/2014/main" id="{CADF1F4D-AA75-45A4-A8FC-CDD9867C0876}"/>
              </a:ext>
            </a:extLst>
          </p:cNvPr>
          <p:cNvPicPr>
            <a:picLocks noChangeAspect="1"/>
          </p:cNvPicPr>
          <p:nvPr/>
        </p:nvPicPr>
        <p:blipFill>
          <a:blip r:embed="rId2"/>
          <a:stretch>
            <a:fillRect/>
          </a:stretch>
        </p:blipFill>
        <p:spPr>
          <a:xfrm>
            <a:off x="897151" y="1260075"/>
            <a:ext cx="7332895" cy="3524604"/>
          </a:xfrm>
          <a:prstGeom prst="rect">
            <a:avLst/>
          </a:prstGeom>
        </p:spPr>
      </p:pic>
    </p:spTree>
    <p:extLst>
      <p:ext uri="{BB962C8B-B14F-4D97-AF65-F5344CB8AC3E}">
        <p14:creationId xmlns:p14="http://schemas.microsoft.com/office/powerpoint/2010/main" val="2640246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JVM languages</a:t>
            </a:r>
          </a:p>
        </p:txBody>
      </p:sp>
      <p:pic>
        <p:nvPicPr>
          <p:cNvPr id="4" name="Picture 3">
            <a:extLst>
              <a:ext uri="{FF2B5EF4-FFF2-40B4-BE49-F238E27FC236}">
                <a16:creationId xmlns:a16="http://schemas.microsoft.com/office/drawing/2014/main" id="{8D46D960-6A07-4537-8CB5-73FACCFE3B96}"/>
              </a:ext>
            </a:extLst>
          </p:cNvPr>
          <p:cNvPicPr>
            <a:picLocks noChangeAspect="1"/>
          </p:cNvPicPr>
          <p:nvPr/>
        </p:nvPicPr>
        <p:blipFill>
          <a:blip r:embed="rId2"/>
          <a:stretch>
            <a:fillRect/>
          </a:stretch>
        </p:blipFill>
        <p:spPr>
          <a:xfrm>
            <a:off x="1084598" y="1153428"/>
            <a:ext cx="6974803" cy="3923327"/>
          </a:xfrm>
          <a:prstGeom prst="rect">
            <a:avLst/>
          </a:prstGeom>
        </p:spPr>
      </p:pic>
    </p:spTree>
    <p:extLst>
      <p:ext uri="{BB962C8B-B14F-4D97-AF65-F5344CB8AC3E}">
        <p14:creationId xmlns:p14="http://schemas.microsoft.com/office/powerpoint/2010/main" val="203754013"/>
      </p:ext>
    </p:extLst>
  </p:cSld>
  <p:clrMapOvr>
    <a:masterClrMapping/>
  </p:clrMapOvr>
</p:sld>
</file>

<file path=ppt/theme/theme1.xml><?xml version="1.0" encoding="utf-8"?>
<a:theme xmlns:a="http://schemas.openxmlformats.org/drawingml/2006/main"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30744</TotalTime>
  <Words>175</Words>
  <Application>Microsoft Office PowerPoint</Application>
  <PresentationFormat>On-screen Show (16:9)</PresentationFormat>
  <Paragraphs>33</Paragraphs>
  <Slides>23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Raleway</vt:lpstr>
      <vt:lpstr>Arial</vt:lpstr>
      <vt:lpstr>Lato</vt:lpstr>
      <vt:lpstr>Calibri</vt:lpstr>
      <vt:lpstr>swiss-2</vt:lpstr>
      <vt:lpstr>Software Development on Java</vt:lpstr>
      <vt:lpstr>Functional programming with Java 8</vt:lpstr>
      <vt:lpstr>Programming paradigm</vt:lpstr>
      <vt:lpstr>Programming paradigm</vt:lpstr>
      <vt:lpstr>Functional vs imperative</vt:lpstr>
      <vt:lpstr>Functional example with Lisp</vt:lpstr>
      <vt:lpstr>Functional example with Java</vt:lpstr>
      <vt:lpstr>JVM languages</vt:lpstr>
      <vt:lpstr>JVM languages</vt:lpstr>
      <vt:lpstr>Java 8 new features</vt:lpstr>
      <vt:lpstr>Lambdas</vt:lpstr>
      <vt:lpstr>Lambda Syntax</vt:lpstr>
      <vt:lpstr>Lambda example</vt:lpstr>
      <vt:lpstr>Method references</vt:lpstr>
      <vt:lpstr>Method reference example</vt:lpstr>
      <vt:lpstr>Java Stream API</vt:lpstr>
      <vt:lpstr>Java Stream operations</vt:lpstr>
      <vt:lpstr>Parallel streams</vt:lpstr>
      <vt:lpstr>Functional interfaces</vt:lpstr>
      <vt:lpstr>Functional interface example</vt:lpstr>
      <vt:lpstr>Optional class example</vt:lpstr>
      <vt:lpstr>Optional class methods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Carcode Overview</dc:title>
  <dc:creator>Dzmitry Marchankau</dc:creator>
  <cp:lastModifiedBy>Dzmitry Marchankau</cp:lastModifiedBy>
  <cp:revision>89</cp:revision>
  <dcterms:modified xsi:type="dcterms:W3CDTF">2023-04-05T12:10:07Z</dcterms:modified>
</cp:coreProperties>
</file>